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9"/>
  </p:notesMasterIdLst>
  <p:sldIdLst>
    <p:sldId id="257" r:id="rId2"/>
    <p:sldId id="267" r:id="rId3"/>
    <p:sldId id="258" r:id="rId4"/>
    <p:sldId id="262" r:id="rId5"/>
    <p:sldId id="268" r:id="rId6"/>
    <p:sldId id="269" r:id="rId7"/>
    <p:sldId id="266" r:id="rId8"/>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7F19"/>
    <a:srgbClr val="ED75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A188AA-8D06-AE43-930B-68E5DC45FC6C}" v="41" dt="2020-01-08T10:35:35.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p:restoredTop sz="94701"/>
  </p:normalViewPr>
  <p:slideViewPr>
    <p:cSldViewPr snapToGrid="0" snapToObjects="1">
      <p:cViewPr varScale="1">
        <p:scale>
          <a:sx n="110" d="100"/>
          <a:sy n="110" d="100"/>
        </p:scale>
        <p:origin x="141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675C8-3355-FE44-9A63-7D2D4AA89F6D}" type="datetimeFigureOut">
              <a:rPr lang="en-GB" smtClean="0"/>
              <a:t>28/03/2022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6D3FFD-025E-304D-9C8F-89573B787E07}" type="slidenum">
              <a:rPr lang="en-GB" smtClean="0"/>
              <a:t>‹#›</a:t>
            </a:fld>
            <a:endParaRPr lang="en-GB"/>
          </a:p>
        </p:txBody>
      </p:sp>
    </p:spTree>
    <p:extLst>
      <p:ext uri="{BB962C8B-B14F-4D97-AF65-F5344CB8AC3E}">
        <p14:creationId xmlns:p14="http://schemas.microsoft.com/office/powerpoint/2010/main" val="727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6D3FFD-025E-304D-9C8F-89573B787E07}" type="slidenum">
              <a:rPr lang="en-GB" smtClean="0"/>
              <a:t>1</a:t>
            </a:fld>
            <a:endParaRPr lang="en-GB"/>
          </a:p>
        </p:txBody>
      </p:sp>
    </p:spTree>
    <p:extLst>
      <p:ext uri="{BB962C8B-B14F-4D97-AF65-F5344CB8AC3E}">
        <p14:creationId xmlns:p14="http://schemas.microsoft.com/office/powerpoint/2010/main" val="207537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BDC5752-C88E-8F47-AFB6-80338D8632FA}" type="datetime1">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44465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C75A1D6-A4F0-7A47-A977-D50D72FD1327}" type="datetime1">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161253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E2D87B9-B457-244C-B052-59FAE83BF5ED}" type="datetime1">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49240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A4F424-2EF9-2E4C-A7D9-7779EA6F1E01}" type="datetime1">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4057118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250AD71-B79A-D341-9B63-A42C198D78CD}" type="datetime1">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08829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F682EBE-F036-2246-AE5F-E3AE36C98200}" type="datetime1">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8281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F8B7E01-C081-7D46-AD4C-E131E8967981}" type="datetime1">
              <a:rPr lang="en-GB" smtClean="0"/>
              <a:t>28/03/2022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1082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EA54293-90D7-9040-805C-E781F64A01BD}" type="datetime1">
              <a:rPr lang="en-GB" smtClean="0"/>
              <a:t>28/03/2022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3377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63DF3-B2A8-A34F-8D04-623D1DEC940B}" type="datetime1">
              <a:rPr lang="en-GB" smtClean="0"/>
              <a:t>28/03/2022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142356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C34211D-5001-2C45-9FB6-A0903FE5CBE7}" type="datetime1">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188470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2C271A54-CFEE-804E-8CF5-FAAC365E1224}" type="datetime1">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9ABB14-0C45-F746-A681-78AA0EB808D6}" type="slidenum">
              <a:rPr lang="en-GB" smtClean="0"/>
              <a:t>‹#›</a:t>
            </a:fld>
            <a:endParaRPr lang="en-GB"/>
          </a:p>
        </p:txBody>
      </p:sp>
    </p:spTree>
    <p:extLst>
      <p:ext uri="{BB962C8B-B14F-4D97-AF65-F5344CB8AC3E}">
        <p14:creationId xmlns:p14="http://schemas.microsoft.com/office/powerpoint/2010/main" val="276037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27981-F455-1545-B88A-EEC9F9C60AF7}" type="datetime1">
              <a:rPr lang="en-GB" smtClean="0"/>
              <a:t>28/03/2022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ABB14-0C45-F746-A681-78AA0EB808D6}" type="slidenum">
              <a:rPr lang="en-GB" smtClean="0"/>
              <a:t>‹#›</a:t>
            </a:fld>
            <a:endParaRPr lang="en-GB"/>
          </a:p>
        </p:txBody>
      </p:sp>
    </p:spTree>
    <p:extLst>
      <p:ext uri="{BB962C8B-B14F-4D97-AF65-F5344CB8AC3E}">
        <p14:creationId xmlns:p14="http://schemas.microsoft.com/office/powerpoint/2010/main" val="2056516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screenshot of a cell phone&#10;&#10;Description automatically generated">
            <a:extLst>
              <a:ext uri="{FF2B5EF4-FFF2-40B4-BE49-F238E27FC236}">
                <a16:creationId xmlns:a16="http://schemas.microsoft.com/office/drawing/2014/main" id="{DB2530F0-78CE-A741-93A3-C7AC1F0E79E6}"/>
              </a:ext>
            </a:extLst>
          </p:cNvPr>
          <p:cNvPicPr>
            <a:picLocks noChangeAspect="1"/>
          </p:cNvPicPr>
          <p:nvPr/>
        </p:nvPicPr>
        <p:blipFill rotWithShape="1">
          <a:blip r:embed="rId3"/>
          <a:srcRect t="583" b="1218"/>
          <a:stretch/>
        </p:blipFill>
        <p:spPr>
          <a:xfrm>
            <a:off x="20" y="0"/>
            <a:ext cx="9905980" cy="6858000"/>
          </a:xfrm>
          <a:prstGeom prst="rect">
            <a:avLst/>
          </a:prstGeom>
        </p:spPr>
      </p:pic>
    </p:spTree>
    <p:extLst>
      <p:ext uri="{BB962C8B-B14F-4D97-AF65-F5344CB8AC3E}">
        <p14:creationId xmlns:p14="http://schemas.microsoft.com/office/powerpoint/2010/main" val="1100759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09ABB14-0C45-F746-A681-78AA0EB808D6}" type="slidenum">
              <a:rPr lang="en-GB" smtClean="0"/>
              <a:t>2</a:t>
            </a:fld>
            <a:endParaRPr lang="en-GB"/>
          </a:p>
        </p:txBody>
      </p:sp>
      <p:sp>
        <p:nvSpPr>
          <p:cNvPr id="5" name="Rectangle 4"/>
          <p:cNvSpPr/>
          <p:nvPr/>
        </p:nvSpPr>
        <p:spPr>
          <a:xfrm>
            <a:off x="503548" y="1021614"/>
            <a:ext cx="8898903" cy="4839723"/>
          </a:xfrm>
          <a:prstGeom prst="rect">
            <a:avLst/>
          </a:prstGeom>
        </p:spPr>
        <p:txBody>
          <a:bodyPr wrap="square">
            <a:spAutoFit/>
          </a:bodyPr>
          <a:lstStyle/>
          <a:p>
            <a:endParaRPr lang="en-US" b="1" dirty="0">
              <a:solidFill>
                <a:srgbClr val="F07F19"/>
              </a:solidFill>
              <a:latin typeface="ITC Avant Garde Gothic Std Medi" panose="02000607030000020004" pitchFamily="2" charset="77"/>
              <a:ea typeface="ＭＳ 明朝" charset="-128"/>
              <a:cs typeface="Times New Roman" charset="0"/>
            </a:endParaRPr>
          </a:p>
          <a:p>
            <a:pPr algn="ctr"/>
            <a:r>
              <a:rPr lang="en-US" b="1" i="1" dirty="0">
                <a:solidFill>
                  <a:srgbClr val="F07F19"/>
                </a:solidFill>
                <a:latin typeface="ITC Avant Garde Gothic Std Medi" panose="02000607030000020004" pitchFamily="2" charset="77"/>
                <a:ea typeface="Century Gothic" charset="0"/>
                <a:cs typeface="Century Gothic" charset="0"/>
              </a:rPr>
              <a:t>“The tragedy of life doesn’t lie in not reaching your goal. The tragedy lies in having no goals to reach.”</a:t>
            </a:r>
          </a:p>
          <a:p>
            <a:pPr algn="ctr"/>
            <a:endParaRPr lang="en-US" sz="1400" b="1" i="1" dirty="0">
              <a:solidFill>
                <a:srgbClr val="F07F19"/>
              </a:solidFill>
              <a:latin typeface="ITC Avant Garde Gothic Std Medi" panose="02000607030000020004" pitchFamily="2" charset="77"/>
              <a:ea typeface="Century Gothic" charset="0"/>
              <a:cs typeface="Century Gothic" charset="0"/>
            </a:endParaRPr>
          </a:p>
          <a:p>
            <a:pPr algn="r"/>
            <a:r>
              <a:rPr lang="en-US" sz="1400" b="1" dirty="0">
                <a:solidFill>
                  <a:srgbClr val="F07F19"/>
                </a:solidFill>
                <a:latin typeface="ITC Avant Garde Gothic Std Medi" panose="02000607030000020004" pitchFamily="2" charset="77"/>
                <a:ea typeface="Century Gothic" charset="0"/>
                <a:cs typeface="Century Gothic" charset="0"/>
              </a:rPr>
              <a:t>Benjamin Mays</a:t>
            </a:r>
            <a:endParaRPr lang="en-US" sz="1400" dirty="0">
              <a:solidFill>
                <a:srgbClr val="F07F19"/>
              </a:solidFill>
              <a:latin typeface="ITC Avant Garde Gothic Std Medi" panose="02000607030000020004" pitchFamily="2" charset="77"/>
              <a:ea typeface="Century Gothic" charset="0"/>
              <a:cs typeface="Century Gothic" charset="0"/>
            </a:endParaRPr>
          </a:p>
          <a:p>
            <a:r>
              <a:rPr lang="en-US" sz="1192" b="1" dirty="0">
                <a:latin typeface="ITC Avant Garde Gothic Std Medi" panose="02000607030000020004" pitchFamily="2" charset="77"/>
                <a:ea typeface="Century Gothic" charset="0"/>
                <a:cs typeface="Century Gothic" charset="0"/>
              </a:rPr>
              <a:t> </a:t>
            </a:r>
          </a:p>
          <a:p>
            <a:endParaRPr lang="en-US" sz="1192" b="1" dirty="0">
              <a:latin typeface="ITC Avant Garde Gothic Std Medi" panose="02000607030000020004" pitchFamily="2" charset="77"/>
              <a:ea typeface="Century Gothic" charset="0"/>
              <a:cs typeface="Century Gothic" charset="0"/>
            </a:endParaRPr>
          </a:p>
          <a:p>
            <a:endParaRPr lang="en-US" sz="1192" b="1" dirty="0">
              <a:latin typeface="ITC Avant Garde Gothic Std Medi" panose="02000607030000020004" pitchFamily="2" charset="77"/>
              <a:ea typeface="Century Gothic" charset="0"/>
              <a:cs typeface="Century Gothic" charset="0"/>
            </a:endParaRPr>
          </a:p>
          <a:p>
            <a:endParaRPr lang="en-US" sz="1200" dirty="0">
              <a:latin typeface="ITC Avant Garde Gothic Std Medi" panose="02000607030000020004" pitchFamily="2" charset="77"/>
              <a:ea typeface="Century Gothic" charset="0"/>
              <a:cs typeface="Century Gothic" charset="0"/>
            </a:endParaRPr>
          </a:p>
          <a:p>
            <a:endParaRPr lang="en-US" sz="1200" dirty="0">
              <a:latin typeface="ITC Avant Garde Gothic Std Medi" panose="02000607030000020004" pitchFamily="2" charset="77"/>
              <a:ea typeface="Century Gothic" charset="0"/>
              <a:cs typeface="Century Gothic" charset="0"/>
            </a:endParaRPr>
          </a:p>
          <a:p>
            <a:r>
              <a:rPr lang="en-US" sz="1200" dirty="0">
                <a:latin typeface="ITC Avant Garde Gothic Std Medi" panose="02000607030000020004" pitchFamily="2" charset="77"/>
                <a:ea typeface="Century Gothic" charset="0"/>
                <a:cs typeface="Century Gothic" charset="0"/>
              </a:rPr>
              <a:t>Where do you want to be by the end of this year, both personally and professionally? What about in five or ten years? Or perhaps by the time of your next milestone birthday? </a:t>
            </a:r>
          </a:p>
          <a:p>
            <a:r>
              <a:rPr lang="en-US" sz="1200" dirty="0">
                <a:latin typeface="ITC Avant Garde Gothic Std Medi" panose="02000607030000020004" pitchFamily="2" charset="77"/>
                <a:ea typeface="Century Gothic" charset="0"/>
                <a:cs typeface="Century Gothic" charset="0"/>
              </a:rPr>
              <a:t> </a:t>
            </a:r>
          </a:p>
          <a:p>
            <a:r>
              <a:rPr lang="en-US" sz="1200" dirty="0">
                <a:latin typeface="ITC Avant Garde Gothic Std Medi" panose="02000607030000020004" pitchFamily="2" charset="77"/>
                <a:ea typeface="Century Gothic" charset="0"/>
                <a:cs typeface="Century Gothic" charset="0"/>
              </a:rPr>
              <a:t>Wherever it is, whatever you want to achieve, your success is inherently based on actively working towards it in a structured and systematic way, with passion and drive and with the ultimate goal clearly in your mind. </a:t>
            </a:r>
          </a:p>
          <a:p>
            <a:endParaRPr lang="en-US" sz="1200" dirty="0">
              <a:solidFill>
                <a:srgbClr val="ED7524"/>
              </a:solidFill>
              <a:latin typeface="ITC Avant Garde Gothic Std Medi" panose="02000607030000020004" pitchFamily="2" charset="77"/>
              <a:ea typeface="ＭＳ 明朝" charset="-128"/>
              <a:cs typeface="Times New Roman" charset="0"/>
            </a:endParaRPr>
          </a:p>
          <a:p>
            <a:r>
              <a:rPr lang="en-GB" sz="1200" dirty="0">
                <a:latin typeface="ITC Avant Garde Gothic Std Medi" panose="02000607030000020004" pitchFamily="2" charset="77"/>
              </a:rPr>
              <a:t>Before setting any goal at all, it’s important that you do an HONEST check with yourself to figure out what you really want.</a:t>
            </a:r>
          </a:p>
          <a:p>
            <a:endParaRPr lang="en-US" sz="1200" dirty="0">
              <a:latin typeface="ITC Avant Garde Gothic Std Medi" panose="02000607030000020004" pitchFamily="2" charset="77"/>
              <a:ea typeface="ＭＳ 明朝" charset="-128"/>
              <a:cs typeface="Times New Roman" charset="0"/>
            </a:endParaRPr>
          </a:p>
          <a:p>
            <a:r>
              <a:rPr lang="en-US" sz="1200" dirty="0">
                <a:latin typeface="ITC Avant Garde Gothic Std Medi" panose="02000607030000020004" pitchFamily="2" charset="77"/>
                <a:ea typeface="ＭＳ 明朝" charset="-128"/>
                <a:cs typeface="Times New Roman" charset="0"/>
              </a:rPr>
              <a:t>Living the life you were meant to lead starts out with a vision and a plan to turn it into reality. Now is the time to create your powerful, meaningful, actionable goals to propel you to success!</a:t>
            </a:r>
          </a:p>
          <a:p>
            <a:endParaRPr lang="en-US" sz="1192" dirty="0">
              <a:latin typeface="ITC Avant Garde Gothic Std Medi" panose="02000607030000020004" pitchFamily="2" charset="77"/>
              <a:ea typeface="ＭＳ 明朝" charset="-128"/>
              <a:cs typeface="Times New Roman" charset="0"/>
            </a:endParaRPr>
          </a:p>
          <a:p>
            <a:endParaRPr lang="en-US" sz="1192" dirty="0">
              <a:latin typeface="ITC Avant Garde Gothic Std Medi" panose="02000607030000020004" pitchFamily="2" charset="77"/>
              <a:ea typeface="Century Gothic" charset="0"/>
              <a:cs typeface="Century Gothic" charset="0"/>
            </a:endParaRPr>
          </a:p>
        </p:txBody>
      </p:sp>
      <p:pic>
        <p:nvPicPr>
          <p:cNvPr id="16" name="Picture 15">
            <a:extLst>
              <a:ext uri="{FF2B5EF4-FFF2-40B4-BE49-F238E27FC236}">
                <a16:creationId xmlns:a16="http://schemas.microsoft.com/office/drawing/2014/main" id="{1377F35B-9F87-FD45-9E1F-08C677E6F1F5}"/>
              </a:ext>
            </a:extLst>
          </p:cNvPr>
          <p:cNvPicPr>
            <a:picLocks noChangeAspect="1"/>
          </p:cNvPicPr>
          <p:nvPr/>
        </p:nvPicPr>
        <p:blipFill>
          <a:blip r:embed="rId2"/>
          <a:stretch>
            <a:fillRect/>
          </a:stretch>
        </p:blipFill>
        <p:spPr>
          <a:xfrm>
            <a:off x="8450952" y="136523"/>
            <a:ext cx="1307553" cy="205410"/>
          </a:xfrm>
          <a:prstGeom prst="rect">
            <a:avLst/>
          </a:prstGeom>
        </p:spPr>
      </p:pic>
    </p:spTree>
    <p:extLst>
      <p:ext uri="{BB962C8B-B14F-4D97-AF65-F5344CB8AC3E}">
        <p14:creationId xmlns:p14="http://schemas.microsoft.com/office/powerpoint/2010/main" val="13715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30543" y="1351701"/>
            <a:ext cx="9139362" cy="646331"/>
          </a:xfrm>
          <a:prstGeom prst="rect">
            <a:avLst/>
          </a:prstGeom>
          <a:noFill/>
        </p:spPr>
        <p:txBody>
          <a:bodyPr wrap="square" rtlCol="0">
            <a:spAutoFit/>
          </a:bodyPr>
          <a:lstStyle/>
          <a:p>
            <a:r>
              <a:rPr lang="en-GB" sz="1200" dirty="0">
                <a:latin typeface="ITC Avant Garde Gothic Std Book" panose="02000503030000020004" pitchFamily="2" charset="77"/>
                <a:ea typeface="Century Gothic" charset="0"/>
                <a:cs typeface="Century Gothic" charset="0"/>
              </a:rPr>
              <a:t>WHAT ARE MY PEOPLE GOALS IN 2022?</a:t>
            </a:r>
          </a:p>
          <a:p>
            <a:endParaRPr lang="en-GB" sz="1200" dirty="0">
              <a:latin typeface="ITC Avant Garde Gothic Std Book" panose="02000503030000020004" pitchFamily="2" charset="77"/>
              <a:ea typeface="Century Gothic" charset="0"/>
              <a:cs typeface="Century Gothic" charset="0"/>
            </a:endParaRPr>
          </a:p>
          <a:p>
            <a:r>
              <a:rPr lang="en-GB" sz="1200" dirty="0">
                <a:latin typeface="ITC Avant Garde Gothic Std Book" panose="02000503030000020004" pitchFamily="2" charset="77"/>
                <a:ea typeface="Century Gothic" charset="0"/>
                <a:cs typeface="Century Gothic" charset="0"/>
              </a:rPr>
              <a:t>….personal relationships, family, friends, professional networks, work colleagues </a:t>
            </a:r>
            <a:endParaRPr lang="en-GB" sz="1200" baseline="30000" dirty="0">
              <a:latin typeface="ITC Avant Garde Gothic Std Book" panose="02000503030000020004" pitchFamily="2" charset="77"/>
              <a:ea typeface="Century Gothic" charset="0"/>
              <a:cs typeface="Century Gothic" charset="0"/>
            </a:endParaRPr>
          </a:p>
        </p:txBody>
      </p:sp>
      <p:sp>
        <p:nvSpPr>
          <p:cNvPr id="8" name="Rectangle 7"/>
          <p:cNvSpPr/>
          <p:nvPr/>
        </p:nvSpPr>
        <p:spPr>
          <a:xfrm>
            <a:off x="336095" y="1283798"/>
            <a:ext cx="9216118" cy="2251257"/>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9" name="TextBox 8"/>
          <p:cNvSpPr txBox="1"/>
          <p:nvPr/>
        </p:nvSpPr>
        <p:spPr>
          <a:xfrm>
            <a:off x="265341" y="410799"/>
            <a:ext cx="9304564" cy="738664"/>
          </a:xfrm>
          <a:prstGeom prst="rect">
            <a:avLst/>
          </a:prstGeom>
          <a:noFill/>
        </p:spPr>
        <p:txBody>
          <a:bodyPr wrap="square" rtlCol="0">
            <a:spAutoFit/>
          </a:bodyPr>
          <a:lstStyle/>
          <a:p>
            <a:r>
              <a:rPr lang="en-GB" b="1" dirty="0">
                <a:solidFill>
                  <a:srgbClr val="F07F19"/>
                </a:solidFill>
                <a:latin typeface="ITC Avant Garde Gothic Std Demi" panose="02000607030000020004" pitchFamily="2" charset="77"/>
                <a:ea typeface="Century Gothic" charset="0"/>
                <a:cs typeface="Century Gothic" charset="0"/>
              </a:rPr>
              <a:t>Create your C-SM</a:t>
            </a:r>
            <a:r>
              <a:rPr lang="en-GB" b="1" baseline="30000" dirty="0">
                <a:solidFill>
                  <a:srgbClr val="F07F19"/>
                </a:solidFill>
                <a:latin typeface="ITC Avant Garde Gothic Std Demi" panose="02000607030000020004" pitchFamily="2" charset="77"/>
                <a:ea typeface="Century Gothic" charset="0"/>
                <a:cs typeface="Century Gothic" charset="0"/>
              </a:rPr>
              <a:t>2</a:t>
            </a:r>
            <a:r>
              <a:rPr lang="en-GB" b="1" dirty="0">
                <a:solidFill>
                  <a:srgbClr val="F07F19"/>
                </a:solidFill>
                <a:latin typeface="ITC Avant Garde Gothic Std Demi" panose="02000607030000020004" pitchFamily="2" charset="77"/>
                <a:ea typeface="Century Gothic" charset="0"/>
                <a:cs typeface="Century Gothic" charset="0"/>
              </a:rPr>
              <a:t>ART goals in the present tense                 </a:t>
            </a:r>
          </a:p>
          <a:p>
            <a:endParaRPr lang="en-GB" sz="1200" dirty="0">
              <a:latin typeface="ITC Avant Garde Gothic Std Medi" panose="02000607030000020004" pitchFamily="2" charset="77"/>
              <a:ea typeface="Century Gothic" charset="0"/>
              <a:cs typeface="Century Gothic" charset="0"/>
            </a:endParaRPr>
          </a:p>
          <a:p>
            <a:r>
              <a:rPr lang="en-GB" sz="1200" b="1" dirty="0">
                <a:solidFill>
                  <a:srgbClr val="F07F19"/>
                </a:solidFill>
                <a:latin typeface="ITC Avant Garde Gothic Std Medi" panose="02000607030000020004" pitchFamily="2" charset="77"/>
                <a:ea typeface="Century Gothic" charset="0"/>
                <a:cs typeface="Century Gothic" charset="0"/>
              </a:rPr>
              <a:t>C</a:t>
            </a:r>
            <a:r>
              <a:rPr lang="en-GB" sz="1200" dirty="0">
                <a:latin typeface="ITC Avant Garde Gothic Std Medi" panose="02000607030000020004" pitchFamily="2" charset="77"/>
                <a:ea typeface="Century Gothic" charset="0"/>
                <a:cs typeface="Century Gothic" charset="0"/>
              </a:rPr>
              <a:t>hallenging </a:t>
            </a:r>
            <a:r>
              <a:rPr lang="en-GB" sz="1200" b="1" dirty="0">
                <a:solidFill>
                  <a:srgbClr val="F07F19"/>
                </a:solidFill>
                <a:latin typeface="ITC Avant Garde Gothic Std Medi" panose="02000607030000020004" pitchFamily="2" charset="77"/>
                <a:ea typeface="Century Gothic" charset="0"/>
                <a:cs typeface="Century Gothic" charset="0"/>
              </a:rPr>
              <a:t>S</a:t>
            </a:r>
            <a:r>
              <a:rPr lang="en-GB" sz="1200" dirty="0">
                <a:latin typeface="ITC Avant Garde Gothic Std Medi" panose="02000607030000020004" pitchFamily="2" charset="77"/>
                <a:ea typeface="Century Gothic" charset="0"/>
                <a:cs typeface="Century Gothic" charset="0"/>
              </a:rPr>
              <a:t>pecific </a:t>
            </a:r>
            <a:r>
              <a:rPr lang="en-GB" sz="1200" b="1" dirty="0">
                <a:solidFill>
                  <a:srgbClr val="F07F19"/>
                </a:solidFill>
                <a:latin typeface="ITC Avant Garde Gothic Std Medi" panose="02000607030000020004" pitchFamily="2" charset="77"/>
                <a:ea typeface="Century Gothic" charset="0"/>
                <a:cs typeface="Century Gothic" charset="0"/>
              </a:rPr>
              <a:t>M</a:t>
            </a:r>
            <a:r>
              <a:rPr lang="en-GB" sz="1200" b="1" baseline="30000" dirty="0">
                <a:solidFill>
                  <a:srgbClr val="F07F19"/>
                </a:solidFill>
                <a:latin typeface="ITC Avant Garde Gothic Std Medi" panose="02000607030000020004" pitchFamily="2" charset="77"/>
                <a:ea typeface="Century Gothic" charset="0"/>
                <a:cs typeface="Century Gothic" charset="0"/>
              </a:rPr>
              <a:t>2</a:t>
            </a:r>
            <a:r>
              <a:rPr lang="en-GB" sz="1200" dirty="0">
                <a:latin typeface="ITC Avant Garde Gothic Std Medi" panose="02000607030000020004" pitchFamily="2" charset="77"/>
                <a:ea typeface="Century Gothic" charset="0"/>
                <a:cs typeface="Century Gothic" charset="0"/>
              </a:rPr>
              <a:t>easurable </a:t>
            </a:r>
            <a:r>
              <a:rPr lang="en-GB" sz="1200" b="1"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chievable </a:t>
            </a:r>
            <a:r>
              <a:rPr lang="en-GB" sz="1200" b="1"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ctionable </a:t>
            </a:r>
            <a:r>
              <a:rPr lang="en-GB" sz="1200" b="1" dirty="0">
                <a:solidFill>
                  <a:srgbClr val="F07F19"/>
                </a:solidFill>
                <a:latin typeface="ITC Avant Garde Gothic Std Medi" panose="02000607030000020004" pitchFamily="2" charset="77"/>
                <a:ea typeface="Century Gothic" charset="0"/>
                <a:cs typeface="Century Gothic" charset="0"/>
              </a:rPr>
              <a:t>R</a:t>
            </a:r>
            <a:r>
              <a:rPr lang="en-GB" sz="1200" dirty="0">
                <a:latin typeface="ITC Avant Garde Gothic Std Medi" panose="02000607030000020004" pitchFamily="2" charset="77"/>
                <a:ea typeface="Century Gothic" charset="0"/>
                <a:cs typeface="Century Gothic" charset="0"/>
              </a:rPr>
              <a:t>ealistic </a:t>
            </a:r>
            <a:r>
              <a:rPr lang="en-GB" sz="1200" b="1" dirty="0">
                <a:solidFill>
                  <a:srgbClr val="F07F19"/>
                </a:solidFill>
                <a:latin typeface="ITC Avant Garde Gothic Std Medi" panose="02000607030000020004" pitchFamily="2" charset="77"/>
                <a:ea typeface="Century Gothic" charset="0"/>
                <a:cs typeface="Century Gothic" charset="0"/>
              </a:rPr>
              <a:t>T</a:t>
            </a:r>
            <a:r>
              <a:rPr lang="en-GB" sz="1200" dirty="0">
                <a:latin typeface="ITC Avant Garde Gothic Std Medi" panose="02000607030000020004" pitchFamily="2" charset="77"/>
                <a:ea typeface="Century Gothic" charset="0"/>
                <a:cs typeface="Century Gothic" charset="0"/>
              </a:rPr>
              <a:t>imely</a:t>
            </a:r>
            <a:endParaRPr lang="en-GB" sz="1200" baseline="30000" dirty="0">
              <a:latin typeface="ITC Avant Garde Gothic Std Medi" panose="02000607030000020004" pitchFamily="2" charset="77"/>
              <a:ea typeface="Century Gothic" charset="0"/>
              <a:cs typeface="Century Gothic" charset="0"/>
            </a:endParaRPr>
          </a:p>
        </p:txBody>
      </p:sp>
      <p:sp>
        <p:nvSpPr>
          <p:cNvPr id="10" name="TextBox 9"/>
          <p:cNvSpPr txBox="1"/>
          <p:nvPr/>
        </p:nvSpPr>
        <p:spPr>
          <a:xfrm>
            <a:off x="371475" y="3795940"/>
            <a:ext cx="6312229" cy="461665"/>
          </a:xfrm>
          <a:prstGeom prst="rect">
            <a:avLst/>
          </a:prstGeom>
          <a:noFill/>
        </p:spPr>
        <p:txBody>
          <a:bodyPr wrap="square" rtlCol="0">
            <a:spAutoFit/>
          </a:bodyPr>
          <a:lstStyle/>
          <a:p>
            <a:r>
              <a:rPr lang="en-GB" sz="1200" dirty="0">
                <a:latin typeface="ITC Avant Garde Gothic Std Book" panose="02000503030000020004" pitchFamily="2" charset="77"/>
                <a:ea typeface="Century Gothic" charset="0"/>
                <a:cs typeface="Century Gothic" charset="0"/>
              </a:rPr>
              <a:t>WHAT ARE MY PHYSCIAL GOALS IN 2022</a:t>
            </a:r>
          </a:p>
          <a:p>
            <a:r>
              <a:rPr lang="en-GB" sz="1200" dirty="0">
                <a:latin typeface="ITC Avant Garde Gothic Std Book" panose="02000503030000020004" pitchFamily="2" charset="77"/>
                <a:ea typeface="Century Gothic" charset="0"/>
                <a:cs typeface="Century Gothic" charset="0"/>
              </a:rPr>
              <a:t>…sport, training, exercise, fitness</a:t>
            </a:r>
            <a:endParaRPr lang="en-GB" sz="1200" baseline="30000" dirty="0">
              <a:latin typeface="ITC Avant Garde Gothic Std Book" panose="02000503030000020004" pitchFamily="2" charset="77"/>
              <a:ea typeface="Century Gothic" charset="0"/>
              <a:cs typeface="Century Gothic" charset="0"/>
            </a:endParaRPr>
          </a:p>
        </p:txBody>
      </p:sp>
      <p:sp>
        <p:nvSpPr>
          <p:cNvPr id="11" name="Rectangle 10"/>
          <p:cNvSpPr/>
          <p:nvPr/>
        </p:nvSpPr>
        <p:spPr>
          <a:xfrm>
            <a:off x="336095" y="3675466"/>
            <a:ext cx="9216118" cy="2680886"/>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2" name="Slide Number Placeholder 1"/>
          <p:cNvSpPr>
            <a:spLocks noGrp="1"/>
          </p:cNvSpPr>
          <p:nvPr>
            <p:ph type="sldNum" sz="quarter" idx="12"/>
          </p:nvPr>
        </p:nvSpPr>
        <p:spPr/>
        <p:txBody>
          <a:bodyPr/>
          <a:lstStyle/>
          <a:p>
            <a:fld id="{C09ABB14-0C45-F746-A681-78AA0EB808D6}" type="slidenum">
              <a:rPr lang="en-GB" smtClean="0"/>
              <a:t>3</a:t>
            </a:fld>
            <a:endParaRPr lang="en-GB"/>
          </a:p>
        </p:txBody>
      </p:sp>
      <p:pic>
        <p:nvPicPr>
          <p:cNvPr id="13" name="Picture 12">
            <a:extLst>
              <a:ext uri="{FF2B5EF4-FFF2-40B4-BE49-F238E27FC236}">
                <a16:creationId xmlns:a16="http://schemas.microsoft.com/office/drawing/2014/main" id="{9798FB7B-BEB0-6141-A7B2-F52C5CF73F3C}"/>
              </a:ext>
            </a:extLst>
          </p:cNvPr>
          <p:cNvPicPr>
            <a:picLocks noChangeAspect="1"/>
          </p:cNvPicPr>
          <p:nvPr/>
        </p:nvPicPr>
        <p:blipFill>
          <a:blip r:embed="rId2"/>
          <a:stretch>
            <a:fillRect/>
          </a:stretch>
        </p:blipFill>
        <p:spPr>
          <a:xfrm>
            <a:off x="8440364" y="101691"/>
            <a:ext cx="1307553" cy="205410"/>
          </a:xfrm>
          <a:prstGeom prst="rect">
            <a:avLst/>
          </a:prstGeom>
        </p:spPr>
      </p:pic>
    </p:spTree>
    <p:extLst>
      <p:ext uri="{BB962C8B-B14F-4D97-AF65-F5344CB8AC3E}">
        <p14:creationId xmlns:p14="http://schemas.microsoft.com/office/powerpoint/2010/main" val="704302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36095" y="1241673"/>
            <a:ext cx="9216118" cy="2456116"/>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13" name="Rectangle 12"/>
          <p:cNvSpPr/>
          <p:nvPr/>
        </p:nvSpPr>
        <p:spPr>
          <a:xfrm>
            <a:off x="336095" y="3819931"/>
            <a:ext cx="9216118" cy="2536422"/>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2" name="Slide Number Placeholder 1"/>
          <p:cNvSpPr>
            <a:spLocks noGrp="1"/>
          </p:cNvSpPr>
          <p:nvPr>
            <p:ph type="sldNum" sz="quarter" idx="12"/>
          </p:nvPr>
        </p:nvSpPr>
        <p:spPr/>
        <p:txBody>
          <a:bodyPr/>
          <a:lstStyle/>
          <a:p>
            <a:fld id="{C09ABB14-0C45-F746-A681-78AA0EB808D6}" type="slidenum">
              <a:rPr lang="en-GB" smtClean="0"/>
              <a:t>4</a:t>
            </a:fld>
            <a:endParaRPr lang="en-GB"/>
          </a:p>
        </p:txBody>
      </p:sp>
      <p:sp>
        <p:nvSpPr>
          <p:cNvPr id="11" name="TextBox 10">
            <a:extLst>
              <a:ext uri="{FF2B5EF4-FFF2-40B4-BE49-F238E27FC236}">
                <a16:creationId xmlns:a16="http://schemas.microsoft.com/office/drawing/2014/main" id="{A5B7F2E0-13B2-BB44-9929-638DBCDF12F5}"/>
              </a:ext>
            </a:extLst>
          </p:cNvPr>
          <p:cNvSpPr txBox="1"/>
          <p:nvPr/>
        </p:nvSpPr>
        <p:spPr>
          <a:xfrm>
            <a:off x="300718" y="380867"/>
            <a:ext cx="9304564" cy="738664"/>
          </a:xfrm>
          <a:prstGeom prst="rect">
            <a:avLst/>
          </a:prstGeom>
          <a:noFill/>
        </p:spPr>
        <p:txBody>
          <a:bodyPr wrap="square" rtlCol="0">
            <a:spAutoFit/>
          </a:bodyPr>
          <a:lstStyle/>
          <a:p>
            <a:r>
              <a:rPr lang="en-GB" b="1" dirty="0">
                <a:solidFill>
                  <a:srgbClr val="F07F19"/>
                </a:solidFill>
                <a:latin typeface="ITC Avant Garde Gothic Std Demi" panose="02000607030000020004" pitchFamily="2" charset="77"/>
                <a:ea typeface="Century Gothic" charset="0"/>
                <a:cs typeface="Century Gothic" charset="0"/>
              </a:rPr>
              <a:t>Create your C-SM</a:t>
            </a:r>
            <a:r>
              <a:rPr lang="en-GB" b="1" baseline="30000" dirty="0">
                <a:solidFill>
                  <a:srgbClr val="F07F19"/>
                </a:solidFill>
                <a:latin typeface="ITC Avant Garde Gothic Std Demi" panose="02000607030000020004" pitchFamily="2" charset="77"/>
                <a:ea typeface="Century Gothic" charset="0"/>
                <a:cs typeface="Century Gothic" charset="0"/>
              </a:rPr>
              <a:t>2</a:t>
            </a:r>
            <a:r>
              <a:rPr lang="en-GB" b="1" dirty="0">
                <a:solidFill>
                  <a:srgbClr val="F07F19"/>
                </a:solidFill>
                <a:latin typeface="ITC Avant Garde Gothic Std Demi" panose="02000607030000020004" pitchFamily="2" charset="77"/>
                <a:ea typeface="Century Gothic" charset="0"/>
                <a:cs typeface="Century Gothic" charset="0"/>
              </a:rPr>
              <a:t>ART goals in the present tense                 </a:t>
            </a:r>
          </a:p>
          <a:p>
            <a:endParaRPr lang="en-GB" sz="1200" dirty="0">
              <a:latin typeface="ITC Avant Garde Gothic Std Medi" panose="02000607030000020004" pitchFamily="2" charset="77"/>
              <a:ea typeface="Century Gothic" charset="0"/>
              <a:cs typeface="Century Gothic" charset="0"/>
            </a:endParaRPr>
          </a:p>
          <a:p>
            <a:r>
              <a:rPr lang="en-GB" sz="1200" dirty="0">
                <a:solidFill>
                  <a:srgbClr val="F07F19"/>
                </a:solidFill>
                <a:latin typeface="ITC Avant Garde Gothic Std Medi" panose="02000607030000020004" pitchFamily="2" charset="77"/>
                <a:ea typeface="Century Gothic" charset="0"/>
                <a:cs typeface="Century Gothic" charset="0"/>
              </a:rPr>
              <a:t>C</a:t>
            </a:r>
            <a:r>
              <a:rPr lang="en-GB" sz="1200" dirty="0">
                <a:latin typeface="ITC Avant Garde Gothic Std Medi" panose="02000607030000020004" pitchFamily="2" charset="77"/>
                <a:ea typeface="Century Gothic" charset="0"/>
                <a:cs typeface="Century Gothic" charset="0"/>
              </a:rPr>
              <a:t>hallenging </a:t>
            </a:r>
            <a:r>
              <a:rPr lang="en-GB" sz="1200" dirty="0">
                <a:solidFill>
                  <a:srgbClr val="F07F19"/>
                </a:solidFill>
                <a:latin typeface="ITC Avant Garde Gothic Std Medi" panose="02000607030000020004" pitchFamily="2" charset="77"/>
                <a:ea typeface="Century Gothic" charset="0"/>
                <a:cs typeface="Century Gothic" charset="0"/>
              </a:rPr>
              <a:t>S</a:t>
            </a:r>
            <a:r>
              <a:rPr lang="en-GB" sz="1200" dirty="0">
                <a:latin typeface="ITC Avant Garde Gothic Std Medi" panose="02000607030000020004" pitchFamily="2" charset="77"/>
                <a:ea typeface="Century Gothic" charset="0"/>
                <a:cs typeface="Century Gothic" charset="0"/>
              </a:rPr>
              <a:t>pecific </a:t>
            </a:r>
            <a:r>
              <a:rPr lang="en-GB" sz="1200" dirty="0">
                <a:solidFill>
                  <a:srgbClr val="F07F19"/>
                </a:solidFill>
                <a:latin typeface="ITC Avant Garde Gothic Std Medi" panose="02000607030000020004" pitchFamily="2" charset="77"/>
                <a:ea typeface="Century Gothic" charset="0"/>
                <a:cs typeface="Century Gothic" charset="0"/>
              </a:rPr>
              <a:t>M</a:t>
            </a:r>
            <a:r>
              <a:rPr lang="en-GB" sz="1200" baseline="30000" dirty="0">
                <a:solidFill>
                  <a:srgbClr val="F07F19"/>
                </a:solidFill>
                <a:latin typeface="ITC Avant Garde Gothic Std Medi" panose="02000607030000020004" pitchFamily="2" charset="77"/>
                <a:ea typeface="Century Gothic" charset="0"/>
                <a:cs typeface="Century Gothic" charset="0"/>
              </a:rPr>
              <a:t>2</a:t>
            </a:r>
            <a:r>
              <a:rPr lang="en-GB" sz="1200" dirty="0">
                <a:latin typeface="ITC Avant Garde Gothic Std Medi" panose="02000607030000020004" pitchFamily="2" charset="77"/>
                <a:ea typeface="Century Gothic" charset="0"/>
                <a:cs typeface="Century Gothic" charset="0"/>
              </a:rPr>
              <a:t>easurable </a:t>
            </a:r>
            <a:r>
              <a:rPr lang="en-GB" sz="1200"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chievable </a:t>
            </a:r>
            <a:r>
              <a:rPr lang="en-GB" sz="1200"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ctionable </a:t>
            </a:r>
            <a:r>
              <a:rPr lang="en-GB" sz="1200" dirty="0">
                <a:solidFill>
                  <a:srgbClr val="F07F19"/>
                </a:solidFill>
                <a:latin typeface="ITC Avant Garde Gothic Std Medi" panose="02000607030000020004" pitchFamily="2" charset="77"/>
                <a:ea typeface="Century Gothic" charset="0"/>
                <a:cs typeface="Century Gothic" charset="0"/>
              </a:rPr>
              <a:t>R</a:t>
            </a:r>
            <a:r>
              <a:rPr lang="en-GB" sz="1200" dirty="0">
                <a:latin typeface="ITC Avant Garde Gothic Std Medi" panose="02000607030000020004" pitchFamily="2" charset="77"/>
                <a:ea typeface="Century Gothic" charset="0"/>
                <a:cs typeface="Century Gothic" charset="0"/>
              </a:rPr>
              <a:t>ealistic </a:t>
            </a:r>
            <a:r>
              <a:rPr lang="en-GB" sz="1200" dirty="0">
                <a:solidFill>
                  <a:srgbClr val="F07F19"/>
                </a:solidFill>
                <a:latin typeface="ITC Avant Garde Gothic Std Medi" panose="02000607030000020004" pitchFamily="2" charset="77"/>
                <a:ea typeface="Century Gothic" charset="0"/>
                <a:cs typeface="Century Gothic" charset="0"/>
              </a:rPr>
              <a:t>T</a:t>
            </a:r>
            <a:r>
              <a:rPr lang="en-GB" sz="1200" dirty="0">
                <a:latin typeface="ITC Avant Garde Gothic Std Medi" panose="02000607030000020004" pitchFamily="2" charset="77"/>
                <a:ea typeface="Century Gothic" charset="0"/>
                <a:cs typeface="Century Gothic" charset="0"/>
              </a:rPr>
              <a:t>imely</a:t>
            </a:r>
            <a:endParaRPr lang="en-GB" sz="1200" baseline="30000" dirty="0">
              <a:latin typeface="ITC Avant Garde Gothic Std Medi" panose="02000607030000020004" pitchFamily="2" charset="77"/>
              <a:ea typeface="Century Gothic" charset="0"/>
              <a:cs typeface="Century Gothic" charset="0"/>
            </a:endParaRPr>
          </a:p>
        </p:txBody>
      </p:sp>
      <p:sp>
        <p:nvSpPr>
          <p:cNvPr id="12" name="TextBox 11">
            <a:extLst>
              <a:ext uri="{FF2B5EF4-FFF2-40B4-BE49-F238E27FC236}">
                <a16:creationId xmlns:a16="http://schemas.microsoft.com/office/drawing/2014/main" id="{C41504B1-7E64-6D46-85FB-3397765918F5}"/>
              </a:ext>
            </a:extLst>
          </p:cNvPr>
          <p:cNvSpPr txBox="1"/>
          <p:nvPr/>
        </p:nvSpPr>
        <p:spPr>
          <a:xfrm>
            <a:off x="374473" y="1268790"/>
            <a:ext cx="9139362" cy="646331"/>
          </a:xfrm>
          <a:prstGeom prst="rect">
            <a:avLst/>
          </a:prstGeom>
          <a:noFill/>
        </p:spPr>
        <p:txBody>
          <a:bodyPr wrap="square" rtlCol="0">
            <a:spAutoFit/>
          </a:bodyPr>
          <a:lstStyle/>
          <a:p>
            <a:r>
              <a:rPr lang="en-GB" sz="1200" dirty="0">
                <a:latin typeface="ITC Avant Garde Gothic Std Medi" panose="02000607030000020004" pitchFamily="2" charset="77"/>
                <a:ea typeface="Century Gothic" charset="0"/>
                <a:cs typeface="Century Gothic" charset="0"/>
              </a:rPr>
              <a:t>WHAT ARE MY WELLBEING GOALS IN 2022?</a:t>
            </a:r>
          </a:p>
          <a:p>
            <a:endParaRPr lang="en-GB" sz="1200" dirty="0">
              <a:latin typeface="ITC Avant Garde Gothic Std Medi" panose="02000607030000020004" pitchFamily="2" charset="77"/>
              <a:ea typeface="Century Gothic" charset="0"/>
              <a:cs typeface="Century Gothic" charset="0"/>
            </a:endParaRPr>
          </a:p>
          <a:p>
            <a:r>
              <a:rPr lang="en-GB" sz="1200" dirty="0">
                <a:latin typeface="ITC Avant Garde Gothic Std Medi" panose="02000607030000020004" pitchFamily="2" charset="77"/>
                <a:ea typeface="Century Gothic" charset="0"/>
                <a:cs typeface="Century Gothic" charset="0"/>
              </a:rPr>
              <a:t>….heath, nutrition, wellness</a:t>
            </a:r>
            <a:endParaRPr lang="en-GB" sz="1200" baseline="30000" dirty="0">
              <a:latin typeface="ITC Avant Garde Gothic Std Medi" panose="02000607030000020004" pitchFamily="2" charset="77"/>
              <a:ea typeface="Century Gothic" charset="0"/>
              <a:cs typeface="Century Gothic" charset="0"/>
            </a:endParaRPr>
          </a:p>
        </p:txBody>
      </p:sp>
      <p:sp>
        <p:nvSpPr>
          <p:cNvPr id="14" name="TextBox 13">
            <a:extLst>
              <a:ext uri="{FF2B5EF4-FFF2-40B4-BE49-F238E27FC236}">
                <a16:creationId xmlns:a16="http://schemas.microsoft.com/office/drawing/2014/main" id="{CA7A60A4-3D6C-8F4B-B39A-40ACD58EABE1}"/>
              </a:ext>
            </a:extLst>
          </p:cNvPr>
          <p:cNvSpPr txBox="1"/>
          <p:nvPr/>
        </p:nvSpPr>
        <p:spPr>
          <a:xfrm>
            <a:off x="383319" y="3942791"/>
            <a:ext cx="9139362" cy="646331"/>
          </a:xfrm>
          <a:prstGeom prst="rect">
            <a:avLst/>
          </a:prstGeom>
          <a:noFill/>
        </p:spPr>
        <p:txBody>
          <a:bodyPr wrap="square" rtlCol="0">
            <a:spAutoFit/>
          </a:bodyPr>
          <a:lstStyle/>
          <a:p>
            <a:r>
              <a:rPr lang="en-GB" sz="1200" dirty="0">
                <a:latin typeface="ITC Avant Garde Gothic Std Medi" panose="02000607030000020004" pitchFamily="2" charset="77"/>
                <a:ea typeface="Century Gothic" charset="0"/>
                <a:cs typeface="Century Gothic" charset="0"/>
              </a:rPr>
              <a:t>WHAT ARE MY PERSONAL GROWTH GOALS IN 2022?</a:t>
            </a:r>
          </a:p>
          <a:p>
            <a:endParaRPr lang="en-GB" sz="1200" dirty="0">
              <a:latin typeface="ITC Avant Garde Gothic Std Medi" panose="02000607030000020004" pitchFamily="2" charset="77"/>
              <a:ea typeface="Century Gothic" charset="0"/>
              <a:cs typeface="Century Gothic" charset="0"/>
            </a:endParaRPr>
          </a:p>
          <a:p>
            <a:r>
              <a:rPr lang="en-GB" sz="1200" dirty="0">
                <a:latin typeface="ITC Avant Garde Gothic Std Medi" panose="02000607030000020004" pitchFamily="2" charset="77"/>
                <a:ea typeface="Century Gothic" charset="0"/>
                <a:cs typeface="Century Gothic" charset="0"/>
              </a:rPr>
              <a:t>….learning, development, training, mindset</a:t>
            </a:r>
            <a:endParaRPr lang="en-GB" sz="1200" baseline="30000" dirty="0">
              <a:latin typeface="ITC Avant Garde Gothic Std Medi" panose="02000607030000020004" pitchFamily="2" charset="77"/>
              <a:ea typeface="Century Gothic" charset="0"/>
              <a:cs typeface="Century Gothic" charset="0"/>
            </a:endParaRPr>
          </a:p>
        </p:txBody>
      </p:sp>
      <p:pic>
        <p:nvPicPr>
          <p:cNvPr id="15" name="Picture 14">
            <a:extLst>
              <a:ext uri="{FF2B5EF4-FFF2-40B4-BE49-F238E27FC236}">
                <a16:creationId xmlns:a16="http://schemas.microsoft.com/office/drawing/2014/main" id="{F1ACFCF7-E04F-E84B-9873-0CCF8533CE79}"/>
              </a:ext>
            </a:extLst>
          </p:cNvPr>
          <p:cNvPicPr>
            <a:picLocks noChangeAspect="1"/>
          </p:cNvPicPr>
          <p:nvPr/>
        </p:nvPicPr>
        <p:blipFill>
          <a:blip r:embed="rId2"/>
          <a:stretch>
            <a:fillRect/>
          </a:stretch>
        </p:blipFill>
        <p:spPr>
          <a:xfrm>
            <a:off x="8422672" y="90614"/>
            <a:ext cx="1307553" cy="205410"/>
          </a:xfrm>
          <a:prstGeom prst="rect">
            <a:avLst/>
          </a:prstGeom>
        </p:spPr>
      </p:pic>
    </p:spTree>
    <p:extLst>
      <p:ext uri="{BB962C8B-B14F-4D97-AF65-F5344CB8AC3E}">
        <p14:creationId xmlns:p14="http://schemas.microsoft.com/office/powerpoint/2010/main" val="190452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30250" y="1190504"/>
            <a:ext cx="9221963" cy="2535464"/>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13" name="Rectangle 12"/>
          <p:cNvSpPr/>
          <p:nvPr/>
        </p:nvSpPr>
        <p:spPr>
          <a:xfrm>
            <a:off x="336095" y="3862528"/>
            <a:ext cx="9216118" cy="2535465"/>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2" name="Slide Number Placeholder 1"/>
          <p:cNvSpPr>
            <a:spLocks noGrp="1"/>
          </p:cNvSpPr>
          <p:nvPr>
            <p:ph type="sldNum" sz="quarter" idx="12"/>
          </p:nvPr>
        </p:nvSpPr>
        <p:spPr/>
        <p:txBody>
          <a:bodyPr/>
          <a:lstStyle/>
          <a:p>
            <a:fld id="{C09ABB14-0C45-F746-A681-78AA0EB808D6}" type="slidenum">
              <a:rPr lang="en-GB" smtClean="0"/>
              <a:t>5</a:t>
            </a:fld>
            <a:endParaRPr lang="en-GB"/>
          </a:p>
        </p:txBody>
      </p:sp>
      <p:sp>
        <p:nvSpPr>
          <p:cNvPr id="11" name="TextBox 10">
            <a:extLst>
              <a:ext uri="{FF2B5EF4-FFF2-40B4-BE49-F238E27FC236}">
                <a16:creationId xmlns:a16="http://schemas.microsoft.com/office/drawing/2014/main" id="{7EC79C92-632E-8F44-BF77-6126D00237FC}"/>
              </a:ext>
            </a:extLst>
          </p:cNvPr>
          <p:cNvSpPr txBox="1"/>
          <p:nvPr/>
        </p:nvSpPr>
        <p:spPr>
          <a:xfrm>
            <a:off x="247649" y="378404"/>
            <a:ext cx="9304564" cy="738664"/>
          </a:xfrm>
          <a:prstGeom prst="rect">
            <a:avLst/>
          </a:prstGeom>
          <a:noFill/>
        </p:spPr>
        <p:txBody>
          <a:bodyPr wrap="square" rtlCol="0">
            <a:spAutoFit/>
          </a:bodyPr>
          <a:lstStyle/>
          <a:p>
            <a:r>
              <a:rPr lang="en-GB" b="1" dirty="0">
                <a:solidFill>
                  <a:srgbClr val="F07F19"/>
                </a:solidFill>
                <a:latin typeface="ITC Avant Garde Gothic Std Demi" panose="02000607030000020004" pitchFamily="2" charset="77"/>
                <a:ea typeface="Century Gothic" charset="0"/>
                <a:cs typeface="Century Gothic" charset="0"/>
              </a:rPr>
              <a:t>Create your C-SM</a:t>
            </a:r>
            <a:r>
              <a:rPr lang="en-GB" b="1" baseline="30000" dirty="0">
                <a:solidFill>
                  <a:srgbClr val="F07F19"/>
                </a:solidFill>
                <a:latin typeface="ITC Avant Garde Gothic Std Demi" panose="02000607030000020004" pitchFamily="2" charset="77"/>
                <a:ea typeface="Century Gothic" charset="0"/>
                <a:cs typeface="Century Gothic" charset="0"/>
              </a:rPr>
              <a:t>2</a:t>
            </a:r>
            <a:r>
              <a:rPr lang="en-GB" b="1" dirty="0">
                <a:solidFill>
                  <a:srgbClr val="F07F19"/>
                </a:solidFill>
                <a:latin typeface="ITC Avant Garde Gothic Std Demi" panose="02000607030000020004" pitchFamily="2" charset="77"/>
                <a:ea typeface="Century Gothic" charset="0"/>
                <a:cs typeface="Century Gothic" charset="0"/>
              </a:rPr>
              <a:t>ART goals in the present tense                 </a:t>
            </a:r>
          </a:p>
          <a:p>
            <a:endParaRPr lang="en-GB" sz="1200" dirty="0">
              <a:latin typeface="ITC Avant Garde Gothic Std Medi" panose="02000607030000020004" pitchFamily="2" charset="77"/>
              <a:ea typeface="Century Gothic" charset="0"/>
              <a:cs typeface="Century Gothic" charset="0"/>
            </a:endParaRPr>
          </a:p>
          <a:p>
            <a:r>
              <a:rPr lang="en-GB" sz="1200" dirty="0">
                <a:solidFill>
                  <a:srgbClr val="F07F19"/>
                </a:solidFill>
                <a:latin typeface="ITC Avant Garde Gothic Std Medi" panose="02000607030000020004" pitchFamily="2" charset="77"/>
                <a:ea typeface="Century Gothic" charset="0"/>
                <a:cs typeface="Century Gothic" charset="0"/>
              </a:rPr>
              <a:t>C</a:t>
            </a:r>
            <a:r>
              <a:rPr lang="en-GB" sz="1200" dirty="0">
                <a:latin typeface="ITC Avant Garde Gothic Std Medi" panose="02000607030000020004" pitchFamily="2" charset="77"/>
                <a:ea typeface="Century Gothic" charset="0"/>
                <a:cs typeface="Century Gothic" charset="0"/>
              </a:rPr>
              <a:t>hallenging </a:t>
            </a:r>
            <a:r>
              <a:rPr lang="en-GB" sz="1200" dirty="0">
                <a:solidFill>
                  <a:srgbClr val="F07F19"/>
                </a:solidFill>
                <a:latin typeface="ITC Avant Garde Gothic Std Medi" panose="02000607030000020004" pitchFamily="2" charset="77"/>
                <a:ea typeface="Century Gothic" charset="0"/>
                <a:cs typeface="Century Gothic" charset="0"/>
              </a:rPr>
              <a:t>S</a:t>
            </a:r>
            <a:r>
              <a:rPr lang="en-GB" sz="1200" dirty="0">
                <a:latin typeface="ITC Avant Garde Gothic Std Medi" panose="02000607030000020004" pitchFamily="2" charset="77"/>
                <a:ea typeface="Century Gothic" charset="0"/>
                <a:cs typeface="Century Gothic" charset="0"/>
              </a:rPr>
              <a:t>pecific </a:t>
            </a:r>
            <a:r>
              <a:rPr lang="en-GB" sz="1200" dirty="0">
                <a:solidFill>
                  <a:srgbClr val="F07F19"/>
                </a:solidFill>
                <a:latin typeface="ITC Avant Garde Gothic Std Medi" panose="02000607030000020004" pitchFamily="2" charset="77"/>
                <a:ea typeface="Century Gothic" charset="0"/>
                <a:cs typeface="Century Gothic" charset="0"/>
              </a:rPr>
              <a:t>M</a:t>
            </a:r>
            <a:r>
              <a:rPr lang="en-GB" sz="1200" baseline="30000" dirty="0">
                <a:solidFill>
                  <a:srgbClr val="F07F19"/>
                </a:solidFill>
                <a:latin typeface="ITC Avant Garde Gothic Std Medi" panose="02000607030000020004" pitchFamily="2" charset="77"/>
                <a:ea typeface="Century Gothic" charset="0"/>
                <a:cs typeface="Century Gothic" charset="0"/>
              </a:rPr>
              <a:t>2</a:t>
            </a:r>
            <a:r>
              <a:rPr lang="en-GB" sz="1200" dirty="0">
                <a:latin typeface="ITC Avant Garde Gothic Std Medi" panose="02000607030000020004" pitchFamily="2" charset="77"/>
                <a:ea typeface="Century Gothic" charset="0"/>
                <a:cs typeface="Century Gothic" charset="0"/>
              </a:rPr>
              <a:t>easurable </a:t>
            </a:r>
            <a:r>
              <a:rPr lang="en-GB" sz="1200"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chievable </a:t>
            </a:r>
            <a:r>
              <a:rPr lang="en-GB" sz="1200"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ctionable </a:t>
            </a:r>
            <a:r>
              <a:rPr lang="en-GB" sz="1200" dirty="0">
                <a:solidFill>
                  <a:srgbClr val="F07F19"/>
                </a:solidFill>
                <a:latin typeface="ITC Avant Garde Gothic Std Medi" panose="02000607030000020004" pitchFamily="2" charset="77"/>
                <a:ea typeface="Century Gothic" charset="0"/>
                <a:cs typeface="Century Gothic" charset="0"/>
              </a:rPr>
              <a:t>R</a:t>
            </a:r>
            <a:r>
              <a:rPr lang="en-GB" sz="1200" dirty="0">
                <a:latin typeface="ITC Avant Garde Gothic Std Medi" panose="02000607030000020004" pitchFamily="2" charset="77"/>
                <a:ea typeface="Century Gothic" charset="0"/>
                <a:cs typeface="Century Gothic" charset="0"/>
              </a:rPr>
              <a:t>ealistic </a:t>
            </a:r>
            <a:r>
              <a:rPr lang="en-GB" sz="1200" dirty="0">
                <a:solidFill>
                  <a:srgbClr val="F07F19"/>
                </a:solidFill>
                <a:latin typeface="ITC Avant Garde Gothic Std Medi" panose="02000607030000020004" pitchFamily="2" charset="77"/>
                <a:ea typeface="Century Gothic" charset="0"/>
                <a:cs typeface="Century Gothic" charset="0"/>
              </a:rPr>
              <a:t>T</a:t>
            </a:r>
            <a:r>
              <a:rPr lang="en-GB" sz="1200" dirty="0">
                <a:latin typeface="ITC Avant Garde Gothic Std Medi" panose="02000607030000020004" pitchFamily="2" charset="77"/>
                <a:ea typeface="Century Gothic" charset="0"/>
                <a:cs typeface="Century Gothic" charset="0"/>
              </a:rPr>
              <a:t>imely</a:t>
            </a:r>
            <a:endParaRPr lang="en-GB" sz="1200" baseline="30000" dirty="0">
              <a:latin typeface="ITC Avant Garde Gothic Std Medi" panose="02000607030000020004" pitchFamily="2" charset="77"/>
              <a:ea typeface="Century Gothic" charset="0"/>
              <a:cs typeface="Century Gothic" charset="0"/>
            </a:endParaRPr>
          </a:p>
        </p:txBody>
      </p:sp>
      <p:sp>
        <p:nvSpPr>
          <p:cNvPr id="12" name="TextBox 11">
            <a:extLst>
              <a:ext uri="{FF2B5EF4-FFF2-40B4-BE49-F238E27FC236}">
                <a16:creationId xmlns:a16="http://schemas.microsoft.com/office/drawing/2014/main" id="{BFA25920-8754-004F-9C0F-F5EEC573F7CC}"/>
              </a:ext>
            </a:extLst>
          </p:cNvPr>
          <p:cNvSpPr txBox="1"/>
          <p:nvPr/>
        </p:nvSpPr>
        <p:spPr>
          <a:xfrm>
            <a:off x="384570" y="3920345"/>
            <a:ext cx="9139362" cy="646331"/>
          </a:xfrm>
          <a:prstGeom prst="rect">
            <a:avLst/>
          </a:prstGeom>
          <a:noFill/>
        </p:spPr>
        <p:txBody>
          <a:bodyPr wrap="square" rtlCol="0">
            <a:spAutoFit/>
          </a:bodyPr>
          <a:lstStyle/>
          <a:p>
            <a:r>
              <a:rPr lang="en-GB" sz="1200" dirty="0">
                <a:latin typeface="ITC Avant Garde Gothic Std Medi" panose="02000607030000020004" pitchFamily="2" charset="77"/>
                <a:ea typeface="Century Gothic" charset="0"/>
                <a:cs typeface="Century Gothic" charset="0"/>
              </a:rPr>
              <a:t>WHAT ARE MY WORK-LIFE BALANCE GOALS IN 2022?</a:t>
            </a:r>
          </a:p>
          <a:p>
            <a:endParaRPr lang="en-GB" sz="1200" dirty="0">
              <a:latin typeface="ITC Avant Garde Gothic Std Medi" panose="02000607030000020004" pitchFamily="2" charset="77"/>
              <a:ea typeface="Century Gothic" charset="0"/>
              <a:cs typeface="Century Gothic" charset="0"/>
            </a:endParaRPr>
          </a:p>
          <a:p>
            <a:r>
              <a:rPr lang="en-GB" sz="1200" dirty="0">
                <a:latin typeface="ITC Avant Garde Gothic Std Medi" panose="02000607030000020004" pitchFamily="2" charset="77"/>
                <a:ea typeface="Century Gothic" charset="0"/>
                <a:cs typeface="Century Gothic" charset="0"/>
              </a:rPr>
              <a:t>….family time, weeke1nd activities</a:t>
            </a:r>
            <a:endParaRPr lang="en-GB" sz="1200" baseline="30000" dirty="0">
              <a:latin typeface="ITC Avant Garde Gothic Std Medi" panose="02000607030000020004" pitchFamily="2" charset="77"/>
              <a:ea typeface="Century Gothic" charset="0"/>
              <a:cs typeface="Century Gothic" charset="0"/>
            </a:endParaRPr>
          </a:p>
        </p:txBody>
      </p:sp>
      <p:sp>
        <p:nvSpPr>
          <p:cNvPr id="14" name="TextBox 13">
            <a:extLst>
              <a:ext uri="{FF2B5EF4-FFF2-40B4-BE49-F238E27FC236}">
                <a16:creationId xmlns:a16="http://schemas.microsoft.com/office/drawing/2014/main" id="{85F9A406-5F98-8C44-8829-B685D09DA4D3}"/>
              </a:ext>
            </a:extLst>
          </p:cNvPr>
          <p:cNvSpPr txBox="1"/>
          <p:nvPr/>
        </p:nvSpPr>
        <p:spPr>
          <a:xfrm>
            <a:off x="384570" y="1297706"/>
            <a:ext cx="9139362" cy="646331"/>
          </a:xfrm>
          <a:prstGeom prst="rect">
            <a:avLst/>
          </a:prstGeom>
          <a:noFill/>
        </p:spPr>
        <p:txBody>
          <a:bodyPr wrap="square" rtlCol="0">
            <a:spAutoFit/>
          </a:bodyPr>
          <a:lstStyle/>
          <a:p>
            <a:r>
              <a:rPr lang="en-GB" sz="1200" dirty="0">
                <a:latin typeface="ITC Avant Garde Gothic Std Medi" panose="02000607030000020004" pitchFamily="2" charset="77"/>
                <a:ea typeface="Century Gothic" charset="0"/>
                <a:cs typeface="Century Gothic" charset="0"/>
              </a:rPr>
              <a:t>WHAT ARE MY PROFESSIONAL GOALS IN 2022?</a:t>
            </a:r>
          </a:p>
          <a:p>
            <a:endParaRPr lang="en-GB" sz="1200" dirty="0">
              <a:latin typeface="ITC Avant Garde Gothic Std Medi" panose="02000607030000020004" pitchFamily="2" charset="77"/>
              <a:ea typeface="Century Gothic" charset="0"/>
              <a:cs typeface="Century Gothic" charset="0"/>
            </a:endParaRPr>
          </a:p>
          <a:p>
            <a:r>
              <a:rPr lang="en-GB" sz="1200" dirty="0">
                <a:latin typeface="ITC Avant Garde Gothic Std Medi" panose="02000607030000020004" pitchFamily="2" charset="77"/>
                <a:ea typeface="Century Gothic" charset="0"/>
                <a:cs typeface="Century Gothic" charset="0"/>
              </a:rPr>
              <a:t>….new job, promotion, business growth of x%</a:t>
            </a:r>
            <a:endParaRPr lang="en-GB" sz="1200" baseline="30000" dirty="0">
              <a:latin typeface="ITC Avant Garde Gothic Std Medi" panose="02000607030000020004" pitchFamily="2" charset="77"/>
              <a:ea typeface="Century Gothic" charset="0"/>
              <a:cs typeface="Century Gothic" charset="0"/>
            </a:endParaRPr>
          </a:p>
        </p:txBody>
      </p:sp>
      <p:pic>
        <p:nvPicPr>
          <p:cNvPr id="15" name="Picture 14">
            <a:extLst>
              <a:ext uri="{FF2B5EF4-FFF2-40B4-BE49-F238E27FC236}">
                <a16:creationId xmlns:a16="http://schemas.microsoft.com/office/drawing/2014/main" id="{E77B3ACF-8C53-4F49-BB2C-9DFA75074D26}"/>
              </a:ext>
            </a:extLst>
          </p:cNvPr>
          <p:cNvPicPr>
            <a:picLocks noChangeAspect="1"/>
          </p:cNvPicPr>
          <p:nvPr/>
        </p:nvPicPr>
        <p:blipFill>
          <a:blip r:embed="rId2"/>
          <a:stretch>
            <a:fillRect/>
          </a:stretch>
        </p:blipFill>
        <p:spPr>
          <a:xfrm>
            <a:off x="8412907" y="136523"/>
            <a:ext cx="1307553" cy="205410"/>
          </a:xfrm>
          <a:prstGeom prst="rect">
            <a:avLst/>
          </a:prstGeom>
        </p:spPr>
      </p:pic>
    </p:spTree>
    <p:extLst>
      <p:ext uri="{BB962C8B-B14F-4D97-AF65-F5344CB8AC3E}">
        <p14:creationId xmlns:p14="http://schemas.microsoft.com/office/powerpoint/2010/main" val="98482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4941" y="1338546"/>
            <a:ext cx="9216118" cy="3527790"/>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2" name="Slide Number Placeholder 1"/>
          <p:cNvSpPr>
            <a:spLocks noGrp="1"/>
          </p:cNvSpPr>
          <p:nvPr>
            <p:ph type="sldNum" sz="quarter" idx="12"/>
          </p:nvPr>
        </p:nvSpPr>
        <p:spPr/>
        <p:txBody>
          <a:bodyPr/>
          <a:lstStyle/>
          <a:p>
            <a:fld id="{C09ABB14-0C45-F746-A681-78AA0EB808D6}" type="slidenum">
              <a:rPr lang="en-GB" smtClean="0"/>
              <a:t>6</a:t>
            </a:fld>
            <a:endParaRPr lang="en-GB"/>
          </a:p>
        </p:txBody>
      </p:sp>
      <p:sp>
        <p:nvSpPr>
          <p:cNvPr id="11" name="TextBox 10">
            <a:extLst>
              <a:ext uri="{FF2B5EF4-FFF2-40B4-BE49-F238E27FC236}">
                <a16:creationId xmlns:a16="http://schemas.microsoft.com/office/drawing/2014/main" id="{7636580B-21A0-7445-87F1-B0D2B41CB0CF}"/>
              </a:ext>
            </a:extLst>
          </p:cNvPr>
          <p:cNvSpPr txBox="1"/>
          <p:nvPr/>
        </p:nvSpPr>
        <p:spPr>
          <a:xfrm>
            <a:off x="374473" y="1430720"/>
            <a:ext cx="9139362" cy="646331"/>
          </a:xfrm>
          <a:prstGeom prst="rect">
            <a:avLst/>
          </a:prstGeom>
          <a:noFill/>
        </p:spPr>
        <p:txBody>
          <a:bodyPr wrap="square" rtlCol="0">
            <a:spAutoFit/>
          </a:bodyPr>
          <a:lstStyle/>
          <a:p>
            <a:r>
              <a:rPr lang="en-GB" sz="1200" dirty="0">
                <a:latin typeface="ITC Avant Garde Gothic Std Medi" panose="02000607030000020004" pitchFamily="2" charset="77"/>
                <a:ea typeface="Century Gothic" charset="0"/>
                <a:cs typeface="Century Gothic" charset="0"/>
              </a:rPr>
              <a:t>WHAT ARE MY FINANCIAL GOALS IN 2022?</a:t>
            </a:r>
          </a:p>
          <a:p>
            <a:endParaRPr lang="en-GB" sz="1200" dirty="0">
              <a:latin typeface="ITC Avant Garde Gothic Std Medi" panose="02000607030000020004" pitchFamily="2" charset="77"/>
              <a:ea typeface="Century Gothic" charset="0"/>
              <a:cs typeface="Century Gothic" charset="0"/>
            </a:endParaRPr>
          </a:p>
          <a:p>
            <a:r>
              <a:rPr lang="en-GB" sz="1200" dirty="0">
                <a:latin typeface="ITC Avant Garde Gothic Std Medi" panose="02000607030000020004" pitchFamily="2" charset="77"/>
                <a:ea typeface="Century Gothic" charset="0"/>
                <a:cs typeface="Century Gothic" charset="0"/>
              </a:rPr>
              <a:t>….save £ each month, reduce outgoings by x</a:t>
            </a:r>
            <a:endParaRPr lang="en-GB" sz="1200" baseline="30000" dirty="0">
              <a:latin typeface="ITC Avant Garde Gothic Std Medi" panose="02000607030000020004" pitchFamily="2" charset="77"/>
              <a:ea typeface="Century Gothic" charset="0"/>
              <a:cs typeface="Century Gothic" charset="0"/>
            </a:endParaRPr>
          </a:p>
        </p:txBody>
      </p:sp>
      <p:sp>
        <p:nvSpPr>
          <p:cNvPr id="12" name="TextBox 11">
            <a:extLst>
              <a:ext uri="{FF2B5EF4-FFF2-40B4-BE49-F238E27FC236}">
                <a16:creationId xmlns:a16="http://schemas.microsoft.com/office/drawing/2014/main" id="{F2857A17-A1FD-8F47-93EE-353F9DEFB6FC}"/>
              </a:ext>
            </a:extLst>
          </p:cNvPr>
          <p:cNvSpPr txBox="1"/>
          <p:nvPr/>
        </p:nvSpPr>
        <p:spPr>
          <a:xfrm>
            <a:off x="291872" y="460256"/>
            <a:ext cx="9304564" cy="738664"/>
          </a:xfrm>
          <a:prstGeom prst="rect">
            <a:avLst/>
          </a:prstGeom>
          <a:noFill/>
        </p:spPr>
        <p:txBody>
          <a:bodyPr wrap="square" rtlCol="0">
            <a:spAutoFit/>
          </a:bodyPr>
          <a:lstStyle/>
          <a:p>
            <a:r>
              <a:rPr lang="en-GB" b="1" dirty="0">
                <a:solidFill>
                  <a:srgbClr val="F07F19"/>
                </a:solidFill>
                <a:latin typeface="ITC Avant Garde Gothic Std Demi" panose="02000607030000020004" pitchFamily="2" charset="77"/>
                <a:ea typeface="Century Gothic" charset="0"/>
                <a:cs typeface="Century Gothic" charset="0"/>
              </a:rPr>
              <a:t>Create your C-SM</a:t>
            </a:r>
            <a:r>
              <a:rPr lang="en-GB" b="1" baseline="30000" dirty="0">
                <a:solidFill>
                  <a:srgbClr val="F07F19"/>
                </a:solidFill>
                <a:latin typeface="ITC Avant Garde Gothic Std Demi" panose="02000607030000020004" pitchFamily="2" charset="77"/>
                <a:ea typeface="Century Gothic" charset="0"/>
                <a:cs typeface="Century Gothic" charset="0"/>
              </a:rPr>
              <a:t>2</a:t>
            </a:r>
            <a:r>
              <a:rPr lang="en-GB" b="1" dirty="0">
                <a:solidFill>
                  <a:srgbClr val="F07F19"/>
                </a:solidFill>
                <a:latin typeface="ITC Avant Garde Gothic Std Demi" panose="02000607030000020004" pitchFamily="2" charset="77"/>
                <a:ea typeface="Century Gothic" charset="0"/>
                <a:cs typeface="Century Gothic" charset="0"/>
              </a:rPr>
              <a:t>ART goals in the present tense                 </a:t>
            </a:r>
          </a:p>
          <a:p>
            <a:endParaRPr lang="en-GB" sz="1200" dirty="0">
              <a:latin typeface="ITC Avant Garde Gothic Std Medi" panose="02000607030000020004" pitchFamily="2" charset="77"/>
              <a:ea typeface="Century Gothic" charset="0"/>
              <a:cs typeface="Century Gothic" charset="0"/>
            </a:endParaRPr>
          </a:p>
          <a:p>
            <a:r>
              <a:rPr lang="en-GB" sz="1200" b="1" dirty="0">
                <a:solidFill>
                  <a:srgbClr val="F07F19"/>
                </a:solidFill>
                <a:latin typeface="ITC Avant Garde Gothic Std Medi" panose="02000607030000020004" pitchFamily="2" charset="77"/>
                <a:ea typeface="Century Gothic" charset="0"/>
                <a:cs typeface="Century Gothic" charset="0"/>
              </a:rPr>
              <a:t>C</a:t>
            </a:r>
            <a:r>
              <a:rPr lang="en-GB" sz="1200" dirty="0">
                <a:latin typeface="ITC Avant Garde Gothic Std Medi" panose="02000607030000020004" pitchFamily="2" charset="77"/>
                <a:ea typeface="Century Gothic" charset="0"/>
                <a:cs typeface="Century Gothic" charset="0"/>
              </a:rPr>
              <a:t>hallenging </a:t>
            </a:r>
            <a:r>
              <a:rPr lang="en-GB" sz="1200" b="1" dirty="0">
                <a:solidFill>
                  <a:srgbClr val="F07F19"/>
                </a:solidFill>
                <a:latin typeface="ITC Avant Garde Gothic Std Medi" panose="02000607030000020004" pitchFamily="2" charset="77"/>
                <a:ea typeface="Century Gothic" charset="0"/>
                <a:cs typeface="Century Gothic" charset="0"/>
              </a:rPr>
              <a:t>S</a:t>
            </a:r>
            <a:r>
              <a:rPr lang="en-GB" sz="1200" dirty="0">
                <a:latin typeface="ITC Avant Garde Gothic Std Medi" panose="02000607030000020004" pitchFamily="2" charset="77"/>
                <a:ea typeface="Century Gothic" charset="0"/>
                <a:cs typeface="Century Gothic" charset="0"/>
              </a:rPr>
              <a:t>pecific </a:t>
            </a:r>
            <a:r>
              <a:rPr lang="en-GB" sz="1200" b="1" dirty="0">
                <a:solidFill>
                  <a:srgbClr val="F07F19"/>
                </a:solidFill>
                <a:latin typeface="ITC Avant Garde Gothic Std Medi" panose="02000607030000020004" pitchFamily="2" charset="77"/>
                <a:ea typeface="Century Gothic" charset="0"/>
                <a:cs typeface="Century Gothic" charset="0"/>
              </a:rPr>
              <a:t>M</a:t>
            </a:r>
            <a:r>
              <a:rPr lang="en-GB" sz="1200" b="1" baseline="30000" dirty="0">
                <a:solidFill>
                  <a:srgbClr val="F07F19"/>
                </a:solidFill>
                <a:latin typeface="ITC Avant Garde Gothic Std Medi" panose="02000607030000020004" pitchFamily="2" charset="77"/>
                <a:ea typeface="Century Gothic" charset="0"/>
                <a:cs typeface="Century Gothic" charset="0"/>
              </a:rPr>
              <a:t>2</a:t>
            </a:r>
            <a:r>
              <a:rPr lang="en-GB" sz="1200" dirty="0">
                <a:latin typeface="ITC Avant Garde Gothic Std Medi" panose="02000607030000020004" pitchFamily="2" charset="77"/>
                <a:ea typeface="Century Gothic" charset="0"/>
                <a:cs typeface="Century Gothic" charset="0"/>
              </a:rPr>
              <a:t>easurable </a:t>
            </a:r>
            <a:r>
              <a:rPr lang="en-GB" sz="1200" b="1"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chievable </a:t>
            </a:r>
            <a:r>
              <a:rPr lang="en-GB" sz="1200" b="1" dirty="0">
                <a:solidFill>
                  <a:srgbClr val="F07F19"/>
                </a:solidFill>
                <a:latin typeface="ITC Avant Garde Gothic Std Medi" panose="02000607030000020004" pitchFamily="2" charset="77"/>
                <a:ea typeface="Century Gothic" charset="0"/>
                <a:cs typeface="Century Gothic" charset="0"/>
              </a:rPr>
              <a:t>A</a:t>
            </a:r>
            <a:r>
              <a:rPr lang="en-GB" sz="1200" dirty="0">
                <a:latin typeface="ITC Avant Garde Gothic Std Medi" panose="02000607030000020004" pitchFamily="2" charset="77"/>
                <a:ea typeface="Century Gothic" charset="0"/>
                <a:cs typeface="Century Gothic" charset="0"/>
              </a:rPr>
              <a:t>ctionable </a:t>
            </a:r>
            <a:r>
              <a:rPr lang="en-GB" sz="1200" b="1" dirty="0">
                <a:solidFill>
                  <a:srgbClr val="F07F19"/>
                </a:solidFill>
                <a:latin typeface="ITC Avant Garde Gothic Std Medi" panose="02000607030000020004" pitchFamily="2" charset="77"/>
                <a:ea typeface="Century Gothic" charset="0"/>
                <a:cs typeface="Century Gothic" charset="0"/>
              </a:rPr>
              <a:t>R</a:t>
            </a:r>
            <a:r>
              <a:rPr lang="en-GB" sz="1200" dirty="0">
                <a:latin typeface="ITC Avant Garde Gothic Std Medi" panose="02000607030000020004" pitchFamily="2" charset="77"/>
                <a:ea typeface="Century Gothic" charset="0"/>
                <a:cs typeface="Century Gothic" charset="0"/>
              </a:rPr>
              <a:t>ealistic </a:t>
            </a:r>
            <a:r>
              <a:rPr lang="en-GB" sz="1200" b="1" dirty="0">
                <a:solidFill>
                  <a:srgbClr val="F07F19"/>
                </a:solidFill>
                <a:latin typeface="ITC Avant Garde Gothic Std Medi" panose="02000607030000020004" pitchFamily="2" charset="77"/>
                <a:ea typeface="Century Gothic" charset="0"/>
                <a:cs typeface="Century Gothic" charset="0"/>
              </a:rPr>
              <a:t>T</a:t>
            </a:r>
            <a:r>
              <a:rPr lang="en-GB" sz="1200" dirty="0">
                <a:latin typeface="ITC Avant Garde Gothic Std Medi" panose="02000607030000020004" pitchFamily="2" charset="77"/>
                <a:ea typeface="Century Gothic" charset="0"/>
                <a:cs typeface="Century Gothic" charset="0"/>
              </a:rPr>
              <a:t>imely</a:t>
            </a:r>
            <a:endParaRPr lang="en-GB" sz="1200" baseline="30000" dirty="0">
              <a:latin typeface="ITC Avant Garde Gothic Std Medi" panose="02000607030000020004" pitchFamily="2" charset="77"/>
              <a:ea typeface="Century Gothic" charset="0"/>
              <a:cs typeface="Century Gothic" charset="0"/>
            </a:endParaRPr>
          </a:p>
        </p:txBody>
      </p:sp>
      <p:pic>
        <p:nvPicPr>
          <p:cNvPr id="14" name="Picture 13">
            <a:extLst>
              <a:ext uri="{FF2B5EF4-FFF2-40B4-BE49-F238E27FC236}">
                <a16:creationId xmlns:a16="http://schemas.microsoft.com/office/drawing/2014/main" id="{AFA41A8C-92ED-8449-A213-4488B630D76D}"/>
              </a:ext>
            </a:extLst>
          </p:cNvPr>
          <p:cNvPicPr>
            <a:picLocks noChangeAspect="1"/>
          </p:cNvPicPr>
          <p:nvPr/>
        </p:nvPicPr>
        <p:blipFill>
          <a:blip r:embed="rId2"/>
          <a:stretch>
            <a:fillRect/>
          </a:stretch>
        </p:blipFill>
        <p:spPr>
          <a:xfrm>
            <a:off x="8426213" y="136523"/>
            <a:ext cx="1307553" cy="205410"/>
          </a:xfrm>
          <a:prstGeom prst="rect">
            <a:avLst/>
          </a:prstGeom>
        </p:spPr>
      </p:pic>
    </p:spTree>
    <p:extLst>
      <p:ext uri="{BB962C8B-B14F-4D97-AF65-F5344CB8AC3E}">
        <p14:creationId xmlns:p14="http://schemas.microsoft.com/office/powerpoint/2010/main" val="1410791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09ABB14-0C45-F746-A681-78AA0EB808D6}" type="slidenum">
              <a:rPr lang="en-GB" smtClean="0"/>
              <a:t>7</a:t>
            </a:fld>
            <a:endParaRPr lang="en-GB"/>
          </a:p>
        </p:txBody>
      </p:sp>
      <p:sp>
        <p:nvSpPr>
          <p:cNvPr id="5" name="Rectangle 4"/>
          <p:cNvSpPr/>
          <p:nvPr/>
        </p:nvSpPr>
        <p:spPr>
          <a:xfrm>
            <a:off x="446653" y="807158"/>
            <a:ext cx="8995002" cy="5358646"/>
          </a:xfrm>
          <a:prstGeom prst="rect">
            <a:avLst/>
          </a:prstGeom>
        </p:spPr>
        <p:txBody>
          <a:bodyPr wrap="square">
            <a:spAutoFit/>
          </a:bodyPr>
          <a:lstStyle/>
          <a:p>
            <a:r>
              <a:rPr lang="en-US" sz="1192" dirty="0">
                <a:latin typeface="ITC Avant Garde Gothic Std Medi" panose="02000607030000020004" pitchFamily="2" charset="77"/>
                <a:ea typeface="ＭＳ 明朝" charset="-128"/>
                <a:cs typeface="Times New Roman" charset="0"/>
              </a:rPr>
              <a:t>The last component of your personal goal setting tracker is the reality check. A series of critical questions that are essential for sense checking and for making sure your motivation and WHY remain strong, and that you’ve really thought through how to work on your goals and turn them into reality.</a:t>
            </a:r>
          </a:p>
          <a:p>
            <a:r>
              <a:rPr lang="en-US" sz="1192" dirty="0">
                <a:latin typeface="ITC Avant Garde Gothic Std Medi" panose="02000607030000020004" pitchFamily="2" charset="77"/>
                <a:ea typeface="ＭＳ 明朝" charset="-128"/>
                <a:cs typeface="Times New Roman" charset="0"/>
              </a:rPr>
              <a:t> </a:t>
            </a:r>
          </a:p>
          <a:p>
            <a:pPr>
              <a:lnSpc>
                <a:spcPct val="200000"/>
              </a:lnSpc>
            </a:pPr>
            <a:r>
              <a:rPr lang="en-US" sz="1192" dirty="0">
                <a:latin typeface="ITC Avant Garde Gothic Std Medi" panose="02000607030000020004" pitchFamily="2" charset="77"/>
                <a:ea typeface="ＭＳ 明朝" charset="-128"/>
                <a:cs typeface="Times New Roman" charset="0"/>
              </a:rPr>
              <a:t>1. Where am I now? (Starting point)</a:t>
            </a:r>
          </a:p>
          <a:p>
            <a:pPr>
              <a:lnSpc>
                <a:spcPct val="200000"/>
              </a:lnSpc>
            </a:pPr>
            <a:r>
              <a:rPr lang="en-US" sz="1192" dirty="0">
                <a:latin typeface="ITC Avant Garde Gothic Std Medi" panose="02000607030000020004" pitchFamily="2" charset="77"/>
                <a:ea typeface="ＭＳ 明朝" charset="-128"/>
                <a:cs typeface="Times New Roman" charset="0"/>
              </a:rPr>
              <a:t>2. How did I get here?</a:t>
            </a:r>
          </a:p>
          <a:p>
            <a:pPr>
              <a:lnSpc>
                <a:spcPct val="200000"/>
              </a:lnSpc>
            </a:pPr>
            <a:r>
              <a:rPr lang="en-US" sz="1192" dirty="0">
                <a:latin typeface="ITC Avant Garde Gothic Std Medi" panose="02000607030000020004" pitchFamily="2" charset="77"/>
                <a:ea typeface="ＭＳ 明朝" charset="-128"/>
                <a:cs typeface="Times New Roman" charset="0"/>
              </a:rPr>
              <a:t>3. Where am I going?</a:t>
            </a:r>
          </a:p>
          <a:p>
            <a:pPr>
              <a:lnSpc>
                <a:spcPct val="200000"/>
              </a:lnSpc>
            </a:pPr>
            <a:r>
              <a:rPr lang="en-US" sz="1192" dirty="0">
                <a:latin typeface="ITC Avant Garde Gothic Std Medi" panose="02000607030000020004" pitchFamily="2" charset="77"/>
                <a:ea typeface="ＭＳ 明朝" charset="-128"/>
                <a:cs typeface="Times New Roman" charset="0"/>
              </a:rPr>
              <a:t>4. Why do I want to get there?</a:t>
            </a:r>
          </a:p>
          <a:p>
            <a:pPr>
              <a:lnSpc>
                <a:spcPct val="200000"/>
              </a:lnSpc>
            </a:pPr>
            <a:r>
              <a:rPr lang="en-US" sz="1192" dirty="0">
                <a:latin typeface="ITC Avant Garde Gothic Std Medi" panose="02000607030000020004" pitchFamily="2" charset="77"/>
                <a:ea typeface="ＭＳ 明朝" charset="-128"/>
                <a:cs typeface="Times New Roman" charset="0"/>
              </a:rPr>
              <a:t>5. What are the possible obstacles?</a:t>
            </a:r>
          </a:p>
          <a:p>
            <a:pPr>
              <a:lnSpc>
                <a:spcPct val="200000"/>
              </a:lnSpc>
            </a:pPr>
            <a:r>
              <a:rPr lang="en-US" sz="1192" dirty="0">
                <a:latin typeface="ITC Avant Garde Gothic Std Medi" panose="02000607030000020004" pitchFamily="2" charset="77"/>
                <a:ea typeface="ＭＳ 明朝" charset="-128"/>
                <a:cs typeface="Times New Roman" charset="0"/>
              </a:rPr>
              <a:t>6. What am I going to do next? The solutions &amp; the actions?</a:t>
            </a:r>
          </a:p>
          <a:p>
            <a:pPr>
              <a:lnSpc>
                <a:spcPct val="200000"/>
              </a:lnSpc>
            </a:pPr>
            <a:r>
              <a:rPr lang="en-US" sz="1192" dirty="0">
                <a:latin typeface="ITC Avant Garde Gothic Std Medi" panose="02000607030000020004" pitchFamily="2" charset="77"/>
                <a:ea typeface="ＭＳ 明朝" charset="-128"/>
                <a:cs typeface="Times New Roman" charset="0"/>
              </a:rPr>
              <a:t>7. How will I know whether I’m on track? (Review periods, Daily focused questions etc.)</a:t>
            </a:r>
          </a:p>
          <a:p>
            <a:pPr>
              <a:lnSpc>
                <a:spcPct val="200000"/>
              </a:lnSpc>
            </a:pPr>
            <a:r>
              <a:rPr lang="en-US" sz="1192" dirty="0">
                <a:latin typeface="ITC Avant Garde Gothic Std Medi" panose="02000607030000020004" pitchFamily="2" charset="77"/>
                <a:ea typeface="ＭＳ 明朝" charset="-128"/>
                <a:cs typeface="Times New Roman" charset="0"/>
              </a:rPr>
              <a:t>8. What if I don’t achieve my goals? (the pain)</a:t>
            </a:r>
          </a:p>
          <a:p>
            <a:pPr>
              <a:lnSpc>
                <a:spcPct val="200000"/>
              </a:lnSpc>
            </a:pPr>
            <a:r>
              <a:rPr lang="en-US" sz="1192" dirty="0">
                <a:latin typeface="ITC Avant Garde Gothic Std Medi" panose="02000607030000020004" pitchFamily="2" charset="77"/>
                <a:ea typeface="ＭＳ 明朝" charset="-128"/>
                <a:cs typeface="Times New Roman" charset="0"/>
              </a:rPr>
              <a:t>9. What if I do achieve my goals? (the rewards)</a:t>
            </a:r>
          </a:p>
          <a:p>
            <a:pPr>
              <a:lnSpc>
                <a:spcPct val="200000"/>
              </a:lnSpc>
            </a:pPr>
            <a:endParaRPr lang="en-US" sz="1192" dirty="0">
              <a:latin typeface="ITC Avant Garde Gothic Std Medi" panose="02000607030000020004" pitchFamily="2" charset="77"/>
              <a:ea typeface="ＭＳ 明朝" charset="-128"/>
              <a:cs typeface="Times New Roman" charset="0"/>
            </a:endParaRPr>
          </a:p>
          <a:p>
            <a:pPr>
              <a:lnSpc>
                <a:spcPct val="200000"/>
              </a:lnSpc>
            </a:pPr>
            <a:endParaRPr lang="en-US" sz="1192" dirty="0">
              <a:latin typeface="ITC Avant Garde Gothic Std Medi" panose="02000607030000020004" pitchFamily="2" charset="77"/>
              <a:ea typeface="Century Gothic" charset="0"/>
              <a:cs typeface="Century Gothic" charset="0"/>
            </a:endParaRPr>
          </a:p>
          <a:p>
            <a:pPr>
              <a:lnSpc>
                <a:spcPct val="200000"/>
              </a:lnSpc>
            </a:pPr>
            <a:r>
              <a:rPr lang="en-US" sz="1192" dirty="0">
                <a:latin typeface="ITC Avant Garde Gothic Std Medi" panose="02000607030000020004" pitchFamily="2" charset="77"/>
                <a:ea typeface="Century Gothic" charset="0"/>
                <a:cs typeface="Century Gothic" charset="0"/>
              </a:rPr>
              <a:t>Signed: 							Date:								</a:t>
            </a:r>
          </a:p>
        </p:txBody>
      </p:sp>
      <p:sp>
        <p:nvSpPr>
          <p:cNvPr id="6" name="Rectangle 5">
            <a:extLst>
              <a:ext uri="{FF2B5EF4-FFF2-40B4-BE49-F238E27FC236}">
                <a16:creationId xmlns:a16="http://schemas.microsoft.com/office/drawing/2014/main" id="{C2998C0D-120E-F34F-BB44-C810D1D78373}"/>
              </a:ext>
            </a:extLst>
          </p:cNvPr>
          <p:cNvSpPr/>
          <p:nvPr/>
        </p:nvSpPr>
        <p:spPr>
          <a:xfrm>
            <a:off x="336095" y="724175"/>
            <a:ext cx="9216118" cy="4809359"/>
          </a:xfrm>
          <a:prstGeom prst="rect">
            <a:avLst/>
          </a:prstGeom>
          <a:noFill/>
          <a:ln w="19050">
            <a:solidFill>
              <a:srgbClr val="F07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2"/>
          </a:p>
        </p:txBody>
      </p:sp>
      <p:sp>
        <p:nvSpPr>
          <p:cNvPr id="7" name="TextBox 6">
            <a:extLst>
              <a:ext uri="{FF2B5EF4-FFF2-40B4-BE49-F238E27FC236}">
                <a16:creationId xmlns:a16="http://schemas.microsoft.com/office/drawing/2014/main" id="{3CD18271-4988-A94B-92AB-101E033EDF77}"/>
              </a:ext>
            </a:extLst>
          </p:cNvPr>
          <p:cNvSpPr txBox="1"/>
          <p:nvPr/>
        </p:nvSpPr>
        <p:spPr>
          <a:xfrm>
            <a:off x="-1048092" y="6491542"/>
            <a:ext cx="2768374" cy="229935"/>
          </a:xfrm>
          <a:prstGeom prst="rect">
            <a:avLst/>
          </a:prstGeom>
          <a:noFill/>
        </p:spPr>
        <p:txBody>
          <a:bodyPr wrap="square" rtlCol="0">
            <a:spAutoFit/>
          </a:bodyPr>
          <a:lstStyle/>
          <a:p>
            <a:pPr algn="r"/>
            <a:r>
              <a:rPr lang="de-DE" sz="894" b="1" dirty="0">
                <a:latin typeface="Century Gothic" charset="0"/>
                <a:ea typeface="Century Gothic" charset="0"/>
                <a:cs typeface="Century Gothic" charset="0"/>
              </a:rPr>
              <a:t>© Royston Guest 2022</a:t>
            </a:r>
            <a:r>
              <a:rPr lang="en-GB" sz="894" b="1" dirty="0">
                <a:latin typeface="Century Gothic" charset="0"/>
                <a:ea typeface="Century Gothic" charset="0"/>
                <a:cs typeface="Century Gothic" charset="0"/>
              </a:rPr>
              <a:t> </a:t>
            </a:r>
          </a:p>
        </p:txBody>
      </p:sp>
      <p:pic>
        <p:nvPicPr>
          <p:cNvPr id="8" name="Picture 7">
            <a:extLst>
              <a:ext uri="{FF2B5EF4-FFF2-40B4-BE49-F238E27FC236}">
                <a16:creationId xmlns:a16="http://schemas.microsoft.com/office/drawing/2014/main" id="{6D9106EF-CA15-CC47-8676-742DDB130EDF}"/>
              </a:ext>
            </a:extLst>
          </p:cNvPr>
          <p:cNvPicPr>
            <a:picLocks noChangeAspect="1"/>
          </p:cNvPicPr>
          <p:nvPr/>
        </p:nvPicPr>
        <p:blipFill>
          <a:blip r:embed="rId2"/>
          <a:stretch>
            <a:fillRect/>
          </a:stretch>
        </p:blipFill>
        <p:spPr>
          <a:xfrm>
            <a:off x="8413245" y="136523"/>
            <a:ext cx="1307553" cy="205410"/>
          </a:xfrm>
          <a:prstGeom prst="rect">
            <a:avLst/>
          </a:prstGeom>
        </p:spPr>
      </p:pic>
      <p:sp>
        <p:nvSpPr>
          <p:cNvPr id="2" name="Rectangle 1">
            <a:extLst>
              <a:ext uri="{FF2B5EF4-FFF2-40B4-BE49-F238E27FC236}">
                <a16:creationId xmlns:a16="http://schemas.microsoft.com/office/drawing/2014/main" id="{A220F495-5414-6C42-821B-692DE6F98F26}"/>
              </a:ext>
            </a:extLst>
          </p:cNvPr>
          <p:cNvSpPr/>
          <p:nvPr/>
        </p:nvSpPr>
        <p:spPr>
          <a:xfrm>
            <a:off x="336095" y="322864"/>
            <a:ext cx="2483372" cy="369332"/>
          </a:xfrm>
          <a:prstGeom prst="rect">
            <a:avLst/>
          </a:prstGeom>
        </p:spPr>
        <p:txBody>
          <a:bodyPr wrap="none">
            <a:spAutoFit/>
          </a:bodyPr>
          <a:lstStyle/>
          <a:p>
            <a:r>
              <a:rPr lang="en-US" b="1" dirty="0">
                <a:solidFill>
                  <a:srgbClr val="ED7524"/>
                </a:solidFill>
                <a:latin typeface="ITC Avant Garde Gothic Std Demi" panose="02000607030000020004" pitchFamily="2" charset="77"/>
                <a:ea typeface="ＭＳ 明朝" charset="-128"/>
                <a:cs typeface="Times New Roman" charset="0"/>
              </a:rPr>
              <a:t>A final reality check!</a:t>
            </a:r>
            <a:endParaRPr lang="en-US" sz="1600" dirty="0">
              <a:solidFill>
                <a:srgbClr val="ED7524"/>
              </a:solidFill>
              <a:latin typeface="ITC Avant Garde Gothic Std Medi" panose="02000607030000020004" pitchFamily="2" charset="77"/>
              <a:ea typeface="ＭＳ 明朝" charset="-128"/>
              <a:cs typeface="Times New Roman" charset="0"/>
            </a:endParaRPr>
          </a:p>
        </p:txBody>
      </p:sp>
    </p:spTree>
    <p:extLst>
      <p:ext uri="{BB962C8B-B14F-4D97-AF65-F5344CB8AC3E}">
        <p14:creationId xmlns:p14="http://schemas.microsoft.com/office/powerpoint/2010/main" val="20442612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548</Words>
  <Application>Microsoft Macintosh PowerPoint</Application>
  <PresentationFormat>A4 Paper (210x297 mm)</PresentationFormat>
  <Paragraphs>71</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Century Gothic</vt:lpstr>
      <vt:lpstr>ITC Avant Garde Gothic Std Book</vt:lpstr>
      <vt:lpstr>ITC Avant Garde Gothic Std Demi</vt:lpstr>
      <vt:lpstr>ITC Avant Garde Gothic Std Medi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Malorey-Vibert</dc:creator>
  <cp:lastModifiedBy>Jane Guest</cp:lastModifiedBy>
  <cp:revision>3</cp:revision>
  <dcterms:created xsi:type="dcterms:W3CDTF">2020-01-08T10:23:14Z</dcterms:created>
  <dcterms:modified xsi:type="dcterms:W3CDTF">2022-03-28T12:32:20Z</dcterms:modified>
</cp:coreProperties>
</file>